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66" r:id="rId2"/>
  </p:sldMasterIdLst>
  <p:notesMasterIdLst>
    <p:notesMasterId r:id="rId55"/>
  </p:notesMasterIdLst>
  <p:handoutMasterIdLst>
    <p:handoutMasterId r:id="rId56"/>
  </p:handoutMasterIdLst>
  <p:sldIdLst>
    <p:sldId id="256" r:id="rId3"/>
    <p:sldId id="535" r:id="rId4"/>
    <p:sldId id="496" r:id="rId5"/>
    <p:sldId id="482" r:id="rId6"/>
    <p:sldId id="497" r:id="rId7"/>
    <p:sldId id="517" r:id="rId8"/>
    <p:sldId id="490" r:id="rId9"/>
    <p:sldId id="495" r:id="rId10"/>
    <p:sldId id="492" r:id="rId11"/>
    <p:sldId id="491" r:id="rId12"/>
    <p:sldId id="493" r:id="rId13"/>
    <p:sldId id="511" r:id="rId14"/>
    <p:sldId id="513" r:id="rId15"/>
    <p:sldId id="505" r:id="rId16"/>
    <p:sldId id="508" r:id="rId17"/>
    <p:sldId id="507" r:id="rId18"/>
    <p:sldId id="509" r:id="rId19"/>
    <p:sldId id="510" r:id="rId20"/>
    <p:sldId id="537" r:id="rId21"/>
    <p:sldId id="538" r:id="rId22"/>
    <p:sldId id="506" r:id="rId23"/>
    <p:sldId id="539" r:id="rId24"/>
    <p:sldId id="489" r:id="rId25"/>
    <p:sldId id="500" r:id="rId26"/>
    <p:sldId id="503" r:id="rId27"/>
    <p:sldId id="501" r:id="rId28"/>
    <p:sldId id="502" r:id="rId29"/>
    <p:sldId id="499" r:id="rId30"/>
    <p:sldId id="514" r:id="rId31"/>
    <p:sldId id="515" r:id="rId32"/>
    <p:sldId id="516" r:id="rId33"/>
    <p:sldId id="518" r:id="rId34"/>
    <p:sldId id="519" r:id="rId35"/>
    <p:sldId id="523" r:id="rId36"/>
    <p:sldId id="531" r:id="rId37"/>
    <p:sldId id="529" r:id="rId38"/>
    <p:sldId id="532" r:id="rId39"/>
    <p:sldId id="528" r:id="rId40"/>
    <p:sldId id="524" r:id="rId41"/>
    <p:sldId id="521" r:id="rId42"/>
    <p:sldId id="525" r:id="rId43"/>
    <p:sldId id="533" r:id="rId44"/>
    <p:sldId id="520" r:id="rId45"/>
    <p:sldId id="536" r:id="rId46"/>
    <p:sldId id="498" r:id="rId47"/>
    <p:sldId id="534" r:id="rId48"/>
    <p:sldId id="522" r:id="rId49"/>
    <p:sldId id="526" r:id="rId50"/>
    <p:sldId id="487" r:id="rId51"/>
    <p:sldId id="530" r:id="rId52"/>
    <p:sldId id="527" r:id="rId53"/>
    <p:sldId id="477" r:id="rId54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B39"/>
    <a:srgbClr val="EBF1DE"/>
    <a:srgbClr val="BDEEFF"/>
    <a:srgbClr val="F8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5" autoAdjust="0"/>
    <p:restoredTop sz="86443" autoAdjust="0"/>
  </p:normalViewPr>
  <p:slideViewPr>
    <p:cSldViewPr snapToGrid="0" snapToObjects="1">
      <p:cViewPr varScale="1">
        <p:scale>
          <a:sx n="71" d="100"/>
          <a:sy n="71" d="100"/>
        </p:scale>
        <p:origin x="7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29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demystifying AI mean?</a:t>
            </a:r>
          </a:p>
          <a:p>
            <a:r>
              <a:rPr lang="en-US" dirty="0"/>
              <a:t>It means explaining show it works – not what it does, but how it does it.</a:t>
            </a:r>
          </a:p>
          <a:p>
            <a:r>
              <a:rPr lang="en-US" dirty="0"/>
              <a:t>When we see the wonderful things that AI can do, when we see the silly mistakes that it makes, I want put these into a context of what it is actually doing.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1473B-D237-4201-948B-9F17A10A6AB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78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10E60-3F19-F997-3E83-1D438B5F0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331C3DB-389B-E1C5-8109-706D0C7D7D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FCD7C3B-B9AD-E87D-74BB-DC6CA19FFC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E6F130D-9FBE-74F8-D8A4-97C768F04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822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2FB2D-071A-2CB1-66A9-91792739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A0A5D55-D558-675A-3258-4A1A9FCFBC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8EA5CC2-A256-DC26-582F-69B3351E25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DBE3A6B-92DB-15BC-D924-269DA0993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99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631DC-ACB7-FD21-D576-62D2C0687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78019AC-16B9-8B58-D58F-664007B212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9EA55BA-00D4-D097-2A40-B5D2E0D029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162FEAB-FA5B-EA39-0C08-7ACD026F1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285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3CC48-A6F7-81ED-E486-BCBA89F87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176C285-1562-B857-60DD-C27EE5AD20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F462BE4-E13D-98E0-F912-BAD3A92F2C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CCB567B-04BB-ED82-D707-5A6C419E0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300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B5C1F-88A4-E887-28E8-3557A499C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98882C8-4BAF-3B61-5D68-03DDA92232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DF99651-ECEA-FA48-72E2-5553B6BF53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1C471C1-3F27-C08C-3685-21D4271AE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67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B0C7C-E822-592D-A7AF-B52401FA9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5D57773-F60F-C2B1-5B0B-C8B22C332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29AA475-1083-BD35-1488-1D3FEDEF71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B4CDFE1-C25A-07A6-A795-939C12A74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018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13B0E-0985-EBB5-81E0-C7A6D203E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918D620-DE25-AE2F-B791-49F84F186F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62806CF-1F7E-F8FE-D64C-6B9245BA93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3B73D70-2200-CD68-1F2F-B0AC9DC19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95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32830-97A4-D7C5-3FFE-3066141D1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8F70871-E301-759C-BC1F-52A8C9E9F7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B17D053-E64A-E95D-A582-BD530D52D8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BE168A5-48B4-36CB-FE32-40B888265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986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4C5E1-0201-1DB3-2820-F8EB5D6DD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1281285-8B30-2E77-045A-205D7E6CC6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EF00758-E0BB-1BF9-489E-634C5A135C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C0489D9-57C7-22FB-7537-559C43330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356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6E5C7-1536-CC96-0384-EE18F352E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EEBB2E6-F6CC-A507-67BC-130F79AFB8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109418E-8E65-E8AB-45BD-C99FB8B550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CBF5D8C-3AA9-C629-4C25-526D9A969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7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D2F7A-3DD4-8D44-049B-5C451FA3A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AB2A50A-8134-9715-0A60-7F8A8415A4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7BA2637-8ABF-464B-DA49-41B453929F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A195729-6D35-B7FA-9891-796440DC2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844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1B95D-3A5D-34C8-6841-DD71FB6B6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569E361-DAAA-6D7D-41FD-C0F6AE18E0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1B44283-02CD-B57A-C2DA-7F0AB547C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8229C2-C198-C90E-A8A5-D74613320C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425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1CEF-4536-2F60-220E-BE61F6D48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DCF0822-0824-E0D7-9C8F-78154A6349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9F9C36F-91FB-48BD-D91F-39B4246C9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959AC42-417E-CF7A-1C42-E20FA5CCB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756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C52BF-A62F-24F6-95C1-ED52C1A1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11AF489-B49F-915B-AD3A-80814EDDF8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60F8E8B-CAD9-E40E-69E8-EAEC01F09D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0309207-825C-788F-2F92-F5E774206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260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A3F31-F42B-D6D4-97A0-559FBC4CC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0A997A3-F01F-0139-4F37-19A8CC76A6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AC26A3A-61FB-A414-D859-F4D5C0E44B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E1D3AAD-686E-7692-A4C3-F6CD1CC96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756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13592-F368-1882-6B2A-6A51F0EDE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5692525-5BF5-B0E5-CE8C-EF0A33F0C3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CA237DD-E28E-B6F5-AE49-2B47889E73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9CF69D8-3689-9A81-76DE-21F07DF1D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332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137CE-1BAF-BC57-C656-A8AAD140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2A596B4-4527-E373-311D-7C1AB36D89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01A44B0-9A9B-2A75-D470-A4369C8BDA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459A937-7D14-4658-30EF-12F5E060D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010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EBD90-DC4C-1EEC-F797-93F68B6AD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013D92A-76E4-A205-B427-4A3BE00A57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2A231AF-E6EF-C70C-3581-A453A15D64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7EA45A8-4EDE-F7ED-C8DF-B3F92EC01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52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43BFE-03D3-FBA0-6CE4-47E442E0D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B08743D-B61B-1731-0341-736955357A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C505119-3786-1021-E977-9D53BDC0FB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9A9443F-55EC-77F9-1C6F-9CC0EB7CA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809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0301C-C31A-5B6E-8AA2-AF5C013F0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C26139A-9C8F-C3E8-A82A-350781D802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D2BED0E-7D81-742A-7072-5D2707DCB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2BED4F-3A86-2DA7-671B-8B4B65EEA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200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E1A5D-3CD5-3405-3C85-CF4DA35FA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EEC15CF-F7FC-11F0-588E-AE0AFD6130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13D277-B07E-4023-7953-B642CE9989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9C05043-A7FF-6BA3-930F-8BE7A169C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01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2A471-3E80-3ACF-FEF5-87382CD09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1997C8E-8069-6604-24F1-B308F1932E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E8E098B-C49D-EFC5-E7FD-EBDB6B4261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9A3BBB9-11D0-6BD5-D61C-660AFBBC0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750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1680C-2973-E91C-5027-1EC137464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2F24EA0-59D1-C830-732B-19ADD0EDB7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7CB0933-0A19-D3FB-A606-44BE054991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567D5CF-D931-E871-C82A-123CFB77A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0128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57028-7788-C769-BE9D-6FFBD7067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A38F247-62F9-2DA9-0FB6-E6408DCD06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7DDEB5E-2F5B-090C-F84C-13EBEB51B4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EE09F51-2788-36A2-B97C-A324827D1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81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9DD48-5157-4EFA-F30A-D7CF2044E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50D9EA3-4BC5-3382-7D41-5B421A0F71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2345F48-297F-7E8F-7F9B-10B7D939FE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35B6C36-8211-F618-2AB3-1B0EB06B3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986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448BA-DBF2-DC7E-7765-5DF7348F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1528846-B79E-26CA-C236-7BD19602FF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31B10BC-A71E-881D-26BA-C0CDA2BF22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A01C205-FC70-ED9B-8A8F-88EFF5080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033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82C97-D98E-4D65-A49F-09093E39D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E588C19-E6A4-36A0-6A9F-C1B8FE134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8F46D5F-A71F-E348-8385-A055FBAD86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95C9C32-BF8E-4141-4E3F-41E33808A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6219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290A4-B4A1-F50F-AC83-8CFEF7A0A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8AB0440-5ADB-B006-ABFF-7444EEC565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D84BB89-DBF3-D4B4-EFFB-5DC6A0F90C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42CD2B5-8D98-3228-FF02-EBBC583E6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4358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BA603-A9DE-1D34-4935-5965BB08A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E3BBA86-DF16-17BE-6238-640C796031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C58188A-7C9C-C318-5076-5E833E0A98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D85F72C-44B6-F620-6721-3E4D907D0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20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6DABB-1AEA-5308-C13A-6B182BE60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271AC74-AAE4-E633-24AA-A66C028DEB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F1F46A0-FEAB-E78D-D91C-FE053AF9D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0AAEF49-878D-BB52-2AFF-DE66D140F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86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4BB85-514C-2DF4-0A23-B51C72B6C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C308545-B84F-7CD2-03DF-C69AEE8C5C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BB15533-772B-A99B-45FC-06C62C11B5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BFF17DE-BB8A-3093-CA2E-703BAB3BA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2022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F70FC-0D8F-EB03-2F62-D60FFCFB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217A817-55E2-8183-5721-A9E6EDC30A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38B4B28-2849-4598-8ED2-6BC6C6BC87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195EF82-F545-E486-8217-8D7FFA179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942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E818E-413A-FF4A-DBBE-5AF68B124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C57C52F-AE31-3D1D-C6B7-039F0906F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CAEF801-A4B7-E4B5-979A-B4A8158E2C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A3F3C08-6E04-6DED-B69E-D4DA43379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595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E64A-09D3-6A1A-C204-4AA82A4EE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DEB3843-B6CA-5AE9-9836-E1111C3C2C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994F855-D453-0222-7134-6BB02D586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36B0592-0602-B51D-50F4-F5DE88164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5146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4F924-647F-6502-487F-42EA98FE9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7B95EAD-C6E9-A870-ED6F-B699AD3077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0954984-02DB-7756-D163-82D15A35DB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08DDB51-73E4-63CE-FFC2-7B7491C0C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2815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F5888-8DDF-D3F6-AA63-807A75F5D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D61EBC0-B93D-826B-31D4-2D4BEBA76C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DE794CA-58CE-6C9C-EB1E-2E3E8A97C9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82491BC-1C2B-A1D7-8C8D-FCC33CFC1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3578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A3220-C605-C051-DB0E-017F548A4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1449D53-CEC3-6A52-2659-99D342E938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0AE03BA-EBF0-692D-0C30-247D616318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565DB5F-317B-6E6D-3B3B-5736C0C3A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87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FAFA4-2858-A436-95EE-DFADC37A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AECCED7-A495-332A-39AD-7C6CA79FC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A328B96-93F9-4CBB-D73E-8B9D157776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D0B03A0-07D7-3718-BF9C-787AE3BD1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8520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CFF6E-4481-FB53-97D4-B6D8FFCDE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B6CB2EE-3C63-82F9-3618-C4CF94CC24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405A1CE-FB82-5BAD-3F50-B105A8ED4E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F68B639-0706-4D5B-FD8C-864B58B91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462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23AA3-09AC-7F0F-B238-D9A739436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9CB3AEF-A8D5-BAF4-5167-EF1671A1CE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6037F70-479D-CB1C-A6EB-2DB13DAB3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87BAA0F-DF4E-BA86-1D81-50EEF9621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1429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244E-74C3-E036-A1F7-CBCD85479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B7AB0D8-77B0-13E6-E035-9D6780733D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D2D662B-A717-6983-C6D6-0AD88DB7AE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C29C271-623C-C700-00BD-9A6E330A1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568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98868-9A4A-AE9B-2ED7-A33C90413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DE6A989-C7EC-1934-34C0-9E07E1CA69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6100359-A6F5-69E3-3D61-61C82F0547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D9BB76E-E9D4-9797-B529-899271793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115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B54C0-FCBE-B6B0-6BD9-693885A00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1C27E80-55C2-FC1D-6E84-F56699A762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CBA9D4A-5E2F-269C-7EBC-37C035517E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97ECCFC-0992-F5FF-5AAE-9D861D87C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01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E6A66-964C-FDF9-70B7-E0D63096B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6346696-A724-1EAA-EA83-CAF9F628D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BB5D526-10F4-FCC4-6BD6-CC201C56ED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81AB59F-2B42-22A4-567A-CAEB25C21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580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3D9C3-6A65-599F-BD77-9010C257A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31B5B0A-BFAF-8874-90E8-B73B0343D0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E0C71C4-B249-026B-1A53-5E41D12738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983230D-6921-77B4-DE6F-03F0F5B7C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0438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3244A-0AC6-5E1B-AA1F-1AB796983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6CAE6CD-B820-C463-5492-B8F0D7D6FA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A987817-B1FA-14B8-D9F8-5FF3EAE408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02900BD-4823-1EB1-0BD0-93951F811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9918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7457D-6221-CEE2-3760-3DEF0C921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61ECB01-9652-78A5-969D-4B48DB416D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1E9D435-DEA9-0D06-B10F-E933263CF0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8AE1A47-CEF3-9013-90E3-93CD2BB3B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93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CE44-1E86-A126-3224-77F10DAE3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22F6B25-720A-F470-6A4F-75EE560936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4DAFC00-01E1-CF12-1AF4-34BA829756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633516C-2396-2C6B-2C6E-7215FB79A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26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9AC8D-ABDE-E302-51E1-468FBEAA4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5620FC4-A746-19A6-9FDF-4B1801AA84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BCE100A-DC46-B28D-3354-747AD2D123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A5D2404-FF43-15E4-BAC5-12142C992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88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D8DE3-D5E3-A116-F205-782A7C884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AA64C34-2AD0-3273-D67A-947189F65C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32B4A90-2BAA-F75C-D9FF-652C2FAA09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6DB0E6A-A996-C93D-62A0-B8EDEE056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168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E8B97-B63F-3564-3AF6-1EC8DBD59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F9BD10D-5A4C-28D2-2C1B-3D7229C38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3F8B831-2FF8-86AD-9D1F-DD7B9D7367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693239E-545A-295E-C00E-72F1107FD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49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3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29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40464-9A8F-E395-D5CD-925454E3F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9788" y="274638"/>
            <a:ext cx="2319139" cy="513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629A2-D5A6-F6E9-6092-F8CA09850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853" y="246551"/>
            <a:ext cx="1304547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6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irox.com/partner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338" y="1815943"/>
            <a:ext cx="9433323" cy="115973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Collections Training</a:t>
            </a:r>
            <a:b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AF36F92-83FB-AB9D-447B-DA257BBF94E5}"/>
              </a:ext>
            </a:extLst>
          </p:cNvPr>
          <p:cNvSpPr txBox="1">
            <a:spLocks/>
          </p:cNvSpPr>
          <p:nvPr/>
        </p:nvSpPr>
        <p:spPr bwMode="auto">
          <a:xfrm>
            <a:off x="3264740" y="2974607"/>
            <a:ext cx="5672779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TPAC 2025 Preconference Training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BB072B-2154-76E1-6C38-7C8E4F84147F}"/>
              </a:ext>
            </a:extLst>
          </p:cNvPr>
          <p:cNvSpPr txBox="1">
            <a:spLocks/>
          </p:cNvSpPr>
          <p:nvPr/>
        </p:nvSpPr>
        <p:spPr bwMode="auto">
          <a:xfrm>
            <a:off x="2649495" y="6123616"/>
            <a:ext cx="7184571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Presented by: Don Thomson, TaiRox CEO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1BBD3-B407-5015-0372-0232C86FA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476F9A0-8128-7121-C9D3-BD9DB7DB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Templates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BB6237-D12A-5FC0-846C-22D6A6CD62D1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531572" cy="336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 simple text or HTML editor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Change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the words between 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&lt;td&gt;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and 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&lt;/td&gt;</a:t>
            </a:r>
          </a:p>
          <a:p>
            <a:pPr lvl="2" indent="-342900" eaLnBrk="1" hangingPunct="1">
              <a:defRPr/>
            </a:pP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&lt;td&gt;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If payment has already been sent, please disregard this notice.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&lt;/td&gt;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HTML codes e.g. 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&amp;</a:t>
            </a:r>
            <a:r>
              <a:rPr lang="en-US" altLang="en-US" dirty="0" err="1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rsquo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;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not </a:t>
            </a:r>
            <a:r>
              <a:rPr lang="en-CA" dirty="0">
                <a:solidFill>
                  <a:srgbClr val="FF0000"/>
                </a:solidFill>
              </a:rPr>
              <a:t>’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(or just use ')</a:t>
            </a:r>
          </a:p>
          <a:p>
            <a:pPr eaLnBrk="1" hangingPunct="1"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BD9DC-540F-B6CB-FF5E-B361727B6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62" y="2920686"/>
            <a:ext cx="8118475" cy="340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B7701-38C6-BEBF-4852-0C1492004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E24BD93-A58D-976A-E2B4-F5045FB4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Templates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9BD363-00A5-2461-40D8-8E5AD1D29078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302972" cy="8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only ANSI or UTF-8 characters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1A5D8-4D8F-6199-981A-CF3A01F4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262" y="2101849"/>
            <a:ext cx="7653337" cy="212592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504143-F5E4-9CCC-9121-23A5A5C32D96}"/>
              </a:ext>
            </a:extLst>
          </p:cNvPr>
          <p:cNvSpPr txBox="1">
            <a:spLocks/>
          </p:cNvSpPr>
          <p:nvPr/>
        </p:nvSpPr>
        <p:spPr bwMode="auto">
          <a:xfrm>
            <a:off x="1147348" y="4765937"/>
            <a:ext cx="10302972" cy="8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French and English are supported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&amp;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eacute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;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is safer than </a:t>
            </a:r>
            <a:r>
              <a:rPr lang="en-CA" dirty="0">
                <a:solidFill>
                  <a:srgbClr val="FF0000"/>
                </a:solidFill>
              </a:rPr>
              <a:t>é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42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B30ED-5AC6-AF6A-D80A-DAC5E54AD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E688961-01D7-B026-9BF6-972A7BB1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Templates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98602A-5652-2068-F38A-E3F1BAF3016D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302972" cy="8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Test with Multiple Email Clients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Office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365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Gmail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Apple Mail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Outlook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Thunderbird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Clean Email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0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AF6EA-2963-9146-D871-3AE46F3F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9F260A9-A402-5390-8DC0-C9B19594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Setup -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6974D-A802-8B37-D6EC-4C0506CF6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8" y="1340655"/>
            <a:ext cx="11209524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18B47-C227-4B79-050D-04DAF0FA8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49157D2-25AC-7873-F25D-C678A5C1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Options Tab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81E778-C762-E6B9-A186-2D8AA354D19E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531572" cy="167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Suspend When Running Sync Functions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A/R – To seed X/Q Companies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from A/R Customers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M/T – To seed X/Q Contacts from M/T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Contacts (or vice-versa)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903BD-74BD-7D43-7CB2-B75F29CB1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7" y="2613466"/>
            <a:ext cx="7438073" cy="40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7E980-B32F-48F3-BE4B-B4D8EB23E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6ACCB2-6E43-B0B3-0594-38F60764B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7" y="1789626"/>
            <a:ext cx="8048625" cy="4400550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FA3A2D05-1626-0D1D-B477-6AA87AB3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Email Tab</a:t>
            </a:r>
          </a:p>
        </p:txBody>
      </p:sp>
    </p:spTree>
    <p:extLst>
      <p:ext uri="{BB962C8B-B14F-4D97-AF65-F5344CB8AC3E}">
        <p14:creationId xmlns:p14="http://schemas.microsoft.com/office/powerpoint/2010/main" val="79699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AD062-0182-2694-3902-6921929DC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454512C-04A7-FEE0-DFB2-F93F2D00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Email Tab, Send Test Email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4320A9-7B0D-0A42-91EF-E456333525B9}"/>
              </a:ext>
            </a:extLst>
          </p:cNvPr>
          <p:cNvSpPr txBox="1">
            <a:spLocks/>
          </p:cNvSpPr>
          <p:nvPr/>
        </p:nvSpPr>
        <p:spPr bwMode="auto">
          <a:xfrm>
            <a:off x="1177828" y="3222633"/>
            <a:ext cx="10531572" cy="320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XQ.ini file has an [Email] section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;; Connect Timeout in seconds. Default is 30. MS Office can time out.</a:t>
            </a:r>
          </a:p>
          <a:p>
            <a:pPr lvl="1" eaLnBrk="1" hangingPunct="1">
              <a:defRPr/>
            </a:pPr>
            <a:r>
              <a:rPr lang="en-US" altLang="en-US" dirty="0" err="1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ConnectTimeout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=30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How do you know if the connection has timed out?</a:t>
            </a:r>
          </a:p>
          <a:p>
            <a:pPr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Chilkat log file</a:t>
            </a:r>
          </a:p>
          <a:p>
            <a:pPr lvl="1"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File is created in &lt;Shared Data&gt;\COMPANY\TaiRox CRM\Logs</a:t>
            </a:r>
          </a:p>
          <a:p>
            <a:pPr lvl="1"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Filenames will look like EMAIL250150425153308.log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2BA96-9758-9463-1196-E11C399CD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7" y="1172373"/>
            <a:ext cx="67913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355A2-9D09-A544-FF34-20CB90663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4F29B8F-5F08-BCE1-F9FD-DEB30225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Email Tab, Send Test Email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DAFDD-67DE-44AA-C738-6A7F3FCE0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35" y="1562440"/>
            <a:ext cx="5862638" cy="5128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BA9B56-FCF4-C8AD-4192-6E0672082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562440"/>
            <a:ext cx="3790643" cy="512411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2C3F0A-E4B2-355D-B0F0-335CFE61D2C6}"/>
              </a:ext>
            </a:extLst>
          </p:cNvPr>
          <p:cNvSpPr txBox="1">
            <a:spLocks/>
          </p:cNvSpPr>
          <p:nvPr/>
        </p:nvSpPr>
        <p:spPr bwMode="auto">
          <a:xfrm>
            <a:off x="1177828" y="980321"/>
            <a:ext cx="10404572" cy="44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Dozens of interactions, hundreds of logged lines</a:t>
            </a:r>
          </a:p>
        </p:txBody>
      </p:sp>
    </p:spTree>
    <p:extLst>
      <p:ext uri="{BB962C8B-B14F-4D97-AF65-F5344CB8AC3E}">
        <p14:creationId xmlns:p14="http://schemas.microsoft.com/office/powerpoint/2010/main" val="24732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FA419-F621-AE1D-4C48-877BD7FDC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59C90D3-365F-D30F-E87A-67554894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Email Tab, Email Archive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28AA0CB-763A-15FD-0877-C2345E438408}"/>
              </a:ext>
            </a:extLst>
          </p:cNvPr>
          <p:cNvSpPr txBox="1">
            <a:spLocks/>
          </p:cNvSpPr>
          <p:nvPr/>
        </p:nvSpPr>
        <p:spPr bwMode="auto">
          <a:xfrm>
            <a:off x="1037111" y="2760497"/>
            <a:ext cx="10258418" cy="22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Where Do You Put the Email Files? 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Pick Custom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Generic and Company / National Account are for compatibility with early releases of CRM &amp; Collections. The early idea was that they were filed with other documents.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: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Specify for each kind of communication: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2C759-3B15-8EBC-A014-A1A17C40A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38" y="1062792"/>
            <a:ext cx="8691563" cy="1559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35A798-AE84-3D2C-97AE-C41524404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726" y="5045114"/>
            <a:ext cx="8739188" cy="1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5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01EFD-2D9D-B1F2-6792-8E0F4E973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8708F14-435D-7120-05E5-DB9C8C2B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Document Folders Tab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9FCCE-7A3E-63AF-8E75-C620CBA85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8" y="2183462"/>
            <a:ext cx="8048625" cy="4400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35E614-E8A4-37F2-0CD8-40E25266D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7" y="2196909"/>
            <a:ext cx="8048625" cy="440055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EF4C55-1113-391F-D244-BAB5BE7C7FC2}"/>
              </a:ext>
            </a:extLst>
          </p:cNvPr>
          <p:cNvSpPr txBox="1">
            <a:spLocks/>
          </p:cNvSpPr>
          <p:nvPr/>
        </p:nvSpPr>
        <p:spPr bwMode="auto">
          <a:xfrm>
            <a:off x="330200" y="920082"/>
            <a:ext cx="10630049" cy="8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CA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Generic Documents are created without being linked to any specific company - and can later be linked to multiple companies.</a:t>
            </a: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1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BEE8E-891B-8333-085A-FC14CAC19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C170011-B240-5507-2823-FD4C16F1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Training Materials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3D2498-EB61-8F18-56BD-9D7BB70EE3C8}"/>
              </a:ext>
            </a:extLst>
          </p:cNvPr>
          <p:cNvSpPr txBox="1">
            <a:spLocks/>
          </p:cNvSpPr>
          <p:nvPr/>
        </p:nvSpPr>
        <p:spPr bwMode="auto">
          <a:xfrm>
            <a:off x="330200" y="1614305"/>
            <a:ext cx="10888573" cy="358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TPAC 2025 Essentials Link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Link is on Partners page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3"/>
              </a:rPr>
              <a:t>https://www.tairox.com/partners.html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endParaRPr lang="en-US" altLang="en-US" noProof="0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Training</a:t>
            </a: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PowerPoint (</a:t>
            </a:r>
            <a:r>
              <a:rPr lang="en-US" altLang="en-US" noProof="0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important notes are displayed</a:t>
            </a: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Demonstration Script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Implementation Guide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4F540-53C6-9918-7EF2-E28F811F5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48E80BA-2A20-6C2D-04A2-C9284978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Document Folders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1443F-95E6-D0C0-F2EE-7B43A181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6" y="2089333"/>
            <a:ext cx="8048625" cy="4400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03DB75-6DAD-D02D-7596-48AE266BE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7" y="2062439"/>
            <a:ext cx="8048625" cy="440055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BF74472-AC42-2F8A-29DE-E2795399A3DA}"/>
              </a:ext>
            </a:extLst>
          </p:cNvPr>
          <p:cNvSpPr txBox="1">
            <a:spLocks/>
          </p:cNvSpPr>
          <p:nvPr/>
        </p:nvSpPr>
        <p:spPr bwMode="auto">
          <a:xfrm>
            <a:off x="330200" y="920082"/>
            <a:ext cx="10630049" cy="8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CA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Company-specific documents are linked to one and only one company. Ditto for National Accounts.</a:t>
            </a: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7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0CF4D-E35C-75D7-7FE2-B9592EC34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8CD961C-0AEC-694B-A60C-F71CD9F3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Customer PDFs Tab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A5EE9E-642D-D6D5-D0D3-B12BA93781F1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531572" cy="72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Attachments are Standard Sage 300 Documents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(not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shown)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V/M Invoice Options, V/M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Credit Note Options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4F13E-1103-EDBD-B73A-9458C07F9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18" y="2184400"/>
            <a:ext cx="8048625" cy="4400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D50C23-EF34-F96F-025C-943E81533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48" y="4187817"/>
            <a:ext cx="3514725" cy="933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D1D831-8677-F0CD-A9DF-2839C4A71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717" y="4187817"/>
            <a:ext cx="3514725" cy="236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663386-71E6-000B-0B4E-AAFAC0228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3186" y="4187817"/>
            <a:ext cx="35147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2A5A8-ADB5-4729-A927-48C9E708C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F6CD5AB-95C2-1E78-F5BF-F2E4CFE2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Setup – Overdue Payment Reminders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B4029-4EBE-6829-542A-BACE93234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55084"/>
            <a:ext cx="105156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44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DBC36-5DA6-B112-3FD4-0901F5B14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82C2787-83BA-42A7-BACA-4C5D276C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Setup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942897-2636-2C3A-DB34-241BB8ABB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968" y="812616"/>
            <a:ext cx="6850063" cy="58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31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E17B4-ED53-8328-BCA4-A2EA81C99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497120D-590E-DE7C-67D7-F51814B8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Setup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2D628-906E-0DF0-FEBD-50E53BA2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1079501"/>
            <a:ext cx="10401300" cy="21717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950EF5-60CD-15EE-3C40-7A2115EC021F}"/>
              </a:ext>
            </a:extLst>
          </p:cNvPr>
          <p:cNvSpPr txBox="1">
            <a:spLocks/>
          </p:cNvSpPr>
          <p:nvPr/>
        </p:nvSpPr>
        <p:spPr bwMode="auto">
          <a:xfrm>
            <a:off x="1177828" y="3756033"/>
            <a:ext cx="1053157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There is nothing magical about 30-60-90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Double-click to change the color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Email and Create Task can be in any order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Preview will prompt for Customer or National Account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6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266C4-86DB-2282-C62E-F1305E93E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0D68B9F-F643-0AC6-4A28-EF5323CA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Setup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E8446-DD4F-DC3E-3CD6-6877A8B00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487487"/>
            <a:ext cx="5784850" cy="3970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E4DF43-56E1-20F2-3935-FA5E14CE1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291" y="1462087"/>
            <a:ext cx="5240743" cy="5178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CC302C-7F0A-1464-C345-19379E900B4E}"/>
              </a:ext>
            </a:extLst>
          </p:cNvPr>
          <p:cNvSpPr txBox="1"/>
          <p:nvPr/>
        </p:nvSpPr>
        <p:spPr>
          <a:xfrm>
            <a:off x="7125292" y="976461"/>
            <a:ext cx="378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Account Preview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A76BC-AF6E-36A1-E8DD-CA33EF7CA275}"/>
              </a:ext>
            </a:extLst>
          </p:cNvPr>
          <p:cNvSpPr txBox="1"/>
          <p:nvPr/>
        </p:nvSpPr>
        <p:spPr>
          <a:xfrm>
            <a:off x="1740491" y="951061"/>
            <a:ext cx="284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Preview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6C0420-0601-AA9D-B6B3-0F5A5AC09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687" y="2372202"/>
            <a:ext cx="6524625" cy="3086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79BA1A-1BB0-882B-CAA0-58E90E9C719A}"/>
              </a:ext>
            </a:extLst>
          </p:cNvPr>
          <p:cNvSpPr txBox="1"/>
          <p:nvPr/>
        </p:nvSpPr>
        <p:spPr>
          <a:xfrm>
            <a:off x="508591" y="5751661"/>
            <a:ext cx="524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Don't Add Anything between td's:</a:t>
            </a:r>
          </a:p>
          <a:p>
            <a:r>
              <a:rPr lang="en-CA" sz="2400" dirty="0">
                <a:solidFill>
                  <a:srgbClr val="008B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&lt;td&gt;</a:t>
            </a: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$OVERDUE_INVOICES</a:t>
            </a:r>
            <a:r>
              <a:rPr lang="en-CA" sz="2400" dirty="0">
                <a:solidFill>
                  <a:srgbClr val="008B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&lt;/td&gt;</a:t>
            </a:r>
          </a:p>
        </p:txBody>
      </p:sp>
    </p:spTree>
    <p:extLst>
      <p:ext uri="{BB962C8B-B14F-4D97-AF65-F5344CB8AC3E}">
        <p14:creationId xmlns:p14="http://schemas.microsoft.com/office/powerpoint/2010/main" val="425902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9C4D3-5F14-85DB-2A84-9256F5FF7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87D2E44-9C63-4397-AD9D-7451DD65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Setup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7E314C-D36E-029B-955C-B5196247338D}"/>
              </a:ext>
            </a:extLst>
          </p:cNvPr>
          <p:cNvSpPr txBox="1">
            <a:spLocks/>
          </p:cNvSpPr>
          <p:nvPr/>
        </p:nvSpPr>
        <p:spPr bwMode="auto">
          <a:xfrm>
            <a:off x="1177827" y="2828932"/>
            <a:ext cx="10531573" cy="330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"Grace Period"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You may already have the check and not yet entered or applied it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"Spam Period"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You may want to avoid too much duplication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Attachments are sent with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every 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reminder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Summary is a "Statement-of-the-Moment"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Avoids a common stalling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tactic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329F1-E240-B969-77A3-E7BCB8713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13" y="1332629"/>
            <a:ext cx="10531573" cy="11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4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23B3A-7993-04CA-5B61-E3EA7FE40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2DAF6B7-1D84-62D2-E487-64CDA70B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Setup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ED4222-F9D0-8C0B-31D1-7EF14EC796F6}"/>
              </a:ext>
            </a:extLst>
          </p:cNvPr>
          <p:cNvSpPr txBox="1">
            <a:spLocks/>
          </p:cNvSpPr>
          <p:nvPr/>
        </p:nvSpPr>
        <p:spPr bwMode="auto">
          <a:xfrm>
            <a:off x="2587527" y="3032132"/>
            <a:ext cx="6340573" cy="77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Company-Specific Settings / Overrides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16D6D-3FAC-0BDE-BEDF-0D323057A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13" y="1307229"/>
            <a:ext cx="10531573" cy="1179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2798E4-E9A6-3622-8638-850CB22E0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26" y="4041892"/>
            <a:ext cx="10445946" cy="17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41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8F6CF-BE3D-A292-C91F-0723C328B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8410C8F-0902-C776-71D0-44CC304A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Reminders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3E85AF-EB40-CC78-BC23-E709EBC1A40C}"/>
              </a:ext>
            </a:extLst>
          </p:cNvPr>
          <p:cNvSpPr txBox="1">
            <a:spLocks/>
          </p:cNvSpPr>
          <p:nvPr/>
        </p:nvSpPr>
        <p:spPr bwMode="auto">
          <a:xfrm>
            <a:off x="1190020" y="3833249"/>
            <a:ext cx="10538684" cy="182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Should you attach invoices to overdue payment reminders?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Pros: The chased customer is less likely to ask for these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Cons: Consumes lots of time sending, uses network storage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Consider how this relates to the Spam Period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EADEE-F72A-DC38-26F0-57750255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812" y="988490"/>
            <a:ext cx="6063384" cy="2578234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0A5F43-744A-ED7C-8F56-732BBAC6B550}"/>
              </a:ext>
            </a:extLst>
          </p:cNvPr>
          <p:cNvSpPr txBox="1">
            <a:spLocks/>
          </p:cNvSpPr>
          <p:nvPr/>
        </p:nvSpPr>
        <p:spPr bwMode="auto">
          <a:xfrm>
            <a:off x="1152794" y="5719183"/>
            <a:ext cx="9886412" cy="70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Creating communications (and EML files) is also optional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9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3E895-01AE-CCB9-4FE8-2A0148F42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CC01AD6-DC63-185A-B9D7-007F88B7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Payment Due Alerts Setup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7E38D-6B53-DDFC-41E1-4BC46B1F8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75" y="1143000"/>
            <a:ext cx="786565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4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FF6CB-14B8-75F6-224C-EFDF0076A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FFDC438-9250-FF05-DC69-D9F8BDE3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B0EB91-4B60-B70B-3921-3B65FEB5A4A9}"/>
              </a:ext>
            </a:extLst>
          </p:cNvPr>
          <p:cNvSpPr txBox="1">
            <a:spLocks/>
          </p:cNvSpPr>
          <p:nvPr/>
        </p:nvSpPr>
        <p:spPr bwMode="auto">
          <a:xfrm>
            <a:off x="1177828" y="1614305"/>
            <a:ext cx="10531572" cy="354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Benefits Reviewed, Demonstration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Implementation Planning Summary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Implementation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Details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Go-Live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Walk Through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 Issues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DF7E6-3CB8-8E4D-85FF-52921C65D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9FF9A52-13CC-AEB0-97A2-27B9690D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Documents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EBA93-D2D2-75DC-C521-3B8CE961D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8" y="1784647"/>
            <a:ext cx="11209524" cy="4761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1DC988-AD97-7437-0E78-7A618DFEB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739" y="808399"/>
            <a:ext cx="4331848" cy="3227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48B52-B4F3-D598-8A58-7B541E848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013" y="2441765"/>
            <a:ext cx="3333750" cy="2193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B743BA-25F7-A4B7-562D-6F49E8320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712" y="4019867"/>
            <a:ext cx="3333750" cy="266033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92C426-7B3D-5FFC-5FE6-547062B3CB89}"/>
              </a:ext>
            </a:extLst>
          </p:cNvPr>
          <p:cNvSpPr txBox="1">
            <a:spLocks/>
          </p:cNvSpPr>
          <p:nvPr/>
        </p:nvSpPr>
        <p:spPr bwMode="auto">
          <a:xfrm>
            <a:off x="915413" y="1013784"/>
            <a:ext cx="10325100" cy="72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3 Sends "Just Like Sage"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95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3A1C1-A054-E1AC-6C39-E83AA7168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BD42385-F404-5E90-0168-809200AC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Accounting Documents Setup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2D7D9-B092-8A09-BC1A-33D4A20B5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1700555"/>
            <a:ext cx="6267450" cy="493360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C33467-00CC-B626-FDDE-7C27D58C6BF0}"/>
              </a:ext>
            </a:extLst>
          </p:cNvPr>
          <p:cNvSpPr txBox="1">
            <a:spLocks/>
          </p:cNvSpPr>
          <p:nvPr/>
        </p:nvSpPr>
        <p:spPr bwMode="auto">
          <a:xfrm>
            <a:off x="915412" y="1013784"/>
            <a:ext cx="10730487" cy="48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3 Sends "Just Like Sage" are setup up in Accounting Documents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9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0921B-381A-DDF1-262E-0D41BD5CD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332DE92-08AE-5E48-0A14-670C2381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Invoices – Not "Just Like Sage"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2D31764-0BBD-CBF7-24C3-F5C1FF3914C0}"/>
              </a:ext>
            </a:extLst>
          </p:cNvPr>
          <p:cNvSpPr txBox="1">
            <a:spLocks/>
          </p:cNvSpPr>
          <p:nvPr/>
        </p:nvSpPr>
        <p:spPr bwMode="auto">
          <a:xfrm>
            <a:off x="915412" y="1013784"/>
            <a:ext cx="10730487" cy="48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Invoices Only – No Printing, HTML Template, Schedule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72A25-487B-8899-4E7B-FC550FAEB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726571"/>
            <a:ext cx="7032698" cy="4483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04350B-87EB-169C-5394-9B0509EC9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225" y="2471600"/>
            <a:ext cx="72485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14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FAAC7-E157-07D8-DC65-E7D52A316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E04E211-C154-25F9-559B-3D9F8D67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Chasing – Send Ad-Hoc Documents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861E7F-1692-6FB5-0A49-C5B74733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37" y="879697"/>
            <a:ext cx="9129713" cy="5332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7DCA3-06DD-840E-102E-17FD3C2B1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405" y="1336676"/>
            <a:ext cx="8461058" cy="51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7B6C7-E171-3EC7-91C0-3C093C15A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824E328-472B-904E-43A0-B9C6A39D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 on Dashboard – Never Forget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A1D2BC-58E7-BC72-ECF5-467D5F0AAEB3}"/>
              </a:ext>
            </a:extLst>
          </p:cNvPr>
          <p:cNvSpPr txBox="1">
            <a:spLocks/>
          </p:cNvSpPr>
          <p:nvPr/>
        </p:nvSpPr>
        <p:spPr bwMode="auto">
          <a:xfrm>
            <a:off x="915412" y="4988376"/>
            <a:ext cx="10825484" cy="186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Tasks – you need to phone a customer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Promised Payment – check that the payment has arrived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Disputed Invoice – find out what has been done to resolve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28141-349B-8E61-C9D6-69FB9F609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854325"/>
            <a:ext cx="7814691" cy="40655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3A809-01EC-8394-EA75-C10B3DACC26B}"/>
              </a:ext>
            </a:extLst>
          </p:cNvPr>
          <p:cNvSpPr txBox="1">
            <a:spLocks/>
          </p:cNvSpPr>
          <p:nvPr/>
        </p:nvSpPr>
        <p:spPr bwMode="auto">
          <a:xfrm>
            <a:off x="8297291" y="2919243"/>
            <a:ext cx="4047109" cy="151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Management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ll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users' tasks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There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is a change log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F29FB3-20D8-754D-88E3-42C4A7C693CE}"/>
              </a:ext>
            </a:extLst>
          </p:cNvPr>
          <p:cNvSpPr txBox="1">
            <a:spLocks/>
          </p:cNvSpPr>
          <p:nvPr/>
        </p:nvSpPr>
        <p:spPr bwMode="auto">
          <a:xfrm>
            <a:off x="8297291" y="1335073"/>
            <a:ext cx="3443605" cy="151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To defer a task means to change the revisit date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165EC-A07D-F37C-4BF0-C609E5BC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08A4EB9-EECA-C82E-AA6C-EDF86DCB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Tasks on the Dashboard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C3469-7315-8BF7-C3BE-57F9CDAD4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44" y="963167"/>
            <a:ext cx="8374037" cy="520865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B0090B-F985-94F9-EDA5-304ABC15E8C2}"/>
              </a:ext>
            </a:extLst>
          </p:cNvPr>
          <p:cNvSpPr txBox="1">
            <a:spLocks/>
          </p:cNvSpPr>
          <p:nvPr/>
        </p:nvSpPr>
        <p:spPr bwMode="auto">
          <a:xfrm>
            <a:off x="8766048" y="1060705"/>
            <a:ext cx="3226308" cy="175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Connected to: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Company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National Account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Not Connected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B49973-F549-8F51-1D49-AE984E07AEDE}"/>
              </a:ext>
            </a:extLst>
          </p:cNvPr>
          <p:cNvSpPr txBox="1">
            <a:spLocks/>
          </p:cNvSpPr>
          <p:nvPr/>
        </p:nvSpPr>
        <p:spPr bwMode="auto">
          <a:xfrm>
            <a:off x="8772144" y="2895601"/>
            <a:ext cx="3419856" cy="290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Automatically created tasks are always connected.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Once connected, the connection cannot be changed.</a:t>
            </a: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7B74-9F01-8439-D5A8-FDCB4D208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8E95CEA-BD66-1933-7999-E2DC1E63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Tracked Invoices on the Dashboard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C3A68B-908E-94A7-E320-1295670037FE}"/>
              </a:ext>
            </a:extLst>
          </p:cNvPr>
          <p:cNvSpPr txBox="1">
            <a:spLocks/>
          </p:cNvSpPr>
          <p:nvPr/>
        </p:nvSpPr>
        <p:spPr bwMode="auto">
          <a:xfrm>
            <a:off x="8229600" y="1687815"/>
            <a:ext cx="3962400" cy="271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 overdue invoice is always a tracked invoice.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tracked invoice need not be an overdue invoice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because some large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invoices are tracked from day one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CAF7A-75C6-A7D4-2F32-2AED93B27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" y="888301"/>
            <a:ext cx="79533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5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1021A-2382-F1B4-B321-FADFAAB8F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27FF760-56BD-2E31-0A0B-55DCD1F0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Promised Payments on the Dashboard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53507A-DCCC-22DF-07B7-9CA558CCD19F}"/>
              </a:ext>
            </a:extLst>
          </p:cNvPr>
          <p:cNvSpPr txBox="1">
            <a:spLocks/>
          </p:cNvSpPr>
          <p:nvPr/>
        </p:nvSpPr>
        <p:spPr bwMode="auto">
          <a:xfrm>
            <a:off x="9110664" y="1304547"/>
            <a:ext cx="2513490" cy="165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Can be related to zero or more invoices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14D55-DC5A-475B-78C7-48ABEDDDF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0" y="1304545"/>
            <a:ext cx="8748140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4A581-2092-0F4A-6DE2-8022DBC94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6FB0C3B-A7AC-8848-3F41-3AD3E124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 on Calendar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54B72-8AF7-F332-497A-62916D572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531" y="1597770"/>
            <a:ext cx="8698326" cy="508243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DC2067-7553-EDC0-0F1A-C3C178915AE2}"/>
              </a:ext>
            </a:extLst>
          </p:cNvPr>
          <p:cNvSpPr txBox="1">
            <a:spLocks/>
          </p:cNvSpPr>
          <p:nvPr/>
        </p:nvSpPr>
        <p:spPr bwMode="auto">
          <a:xfrm>
            <a:off x="2890516" y="902003"/>
            <a:ext cx="6789932" cy="5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Same information as on Dashboard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23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C710E-62C2-01EC-5CE9-963A35582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DA78E5B-F953-CA57-DA69-426983B2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 on Collections Inquiry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F9C71E-3C41-C022-B5F0-9F40F8947CEF}"/>
              </a:ext>
            </a:extLst>
          </p:cNvPr>
          <p:cNvSpPr txBox="1">
            <a:spLocks/>
          </p:cNvSpPr>
          <p:nvPr/>
        </p:nvSpPr>
        <p:spPr bwMode="auto">
          <a:xfrm>
            <a:off x="756916" y="1013784"/>
            <a:ext cx="10947404" cy="11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Launch from Companies screen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All information related to collections – similar to customer inquiry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AB552-984A-D5C0-084A-6F6BEF2FA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1" y="2072640"/>
            <a:ext cx="7100888" cy="4147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1D0A83-361F-10F5-3329-93F6005CB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416" y="2580639"/>
            <a:ext cx="7620000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1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A9C2E-1066-0BF2-3E94-BDF499B52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F15A2AC-718F-4BD9-F838-E52834C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Benefits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CB94EA-FBDD-16FC-6B4D-3E1C76646F07}"/>
              </a:ext>
            </a:extLst>
          </p:cNvPr>
          <p:cNvSpPr txBox="1">
            <a:spLocks/>
          </p:cNvSpPr>
          <p:nvPr/>
        </p:nvSpPr>
        <p:spPr bwMode="auto">
          <a:xfrm>
            <a:off x="384455" y="1114433"/>
            <a:ext cx="6500439" cy="47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Primary Benefits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Overdue Payment Reminders</a:t>
            </a:r>
            <a:endParaRPr kumimoji="0" lang="en-US" altLang="en-US" b="0" i="0" u="none" strike="noStrike" kern="1200" cap="none" spc="0" normalizeH="0" noProof="0" dirty="0">
              <a:ln>
                <a:noFill/>
              </a:ln>
              <a:solidFill>
                <a:srgbClr val="008B39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Invoices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Chasing Collections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Viewing an Enhanced Aged Trial Balance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Secondary Benefits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Payment Due Alerts</a:t>
            </a:r>
            <a:endParaRPr lang="en-US" altLang="en-US" dirty="0">
              <a:solidFill>
                <a:srgbClr val="008B39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Tracking Promised Payments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Tracking Disputed and Large Invoices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Assessing Collections Performance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B5EC4E-C40A-251E-CF4C-4337370EBFEB}"/>
              </a:ext>
            </a:extLst>
          </p:cNvPr>
          <p:cNvSpPr txBox="1"/>
          <p:nvPr/>
        </p:nvSpPr>
        <p:spPr>
          <a:xfrm>
            <a:off x="6603263" y="1469810"/>
            <a:ext cx="5565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Easily find all </a:t>
            </a:r>
            <a:r>
              <a:rPr lang="en-US" sz="2800" dirty="0">
                <a:solidFill>
                  <a:srgbClr val="008B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communications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Schedule hundreds of emails</a:t>
            </a:r>
            <a:endParaRPr lang="en-CA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88D15-8889-B91D-CF17-DB332C759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1EAFDE7-C39A-408A-F4FA-8FFDAF36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8E7E4-35AC-B647-45A1-A66BBEE6F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1" y="2848138"/>
            <a:ext cx="4070746" cy="3774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DF1F7E-4BA5-3DAC-8E00-B41970C99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569" y="3057253"/>
            <a:ext cx="6038660" cy="3565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FD7B0E-D4CB-CBE7-404C-F7FA88362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49" y="857052"/>
            <a:ext cx="6893624" cy="191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5A4733-7EDE-9116-BD2F-1724F5884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026" y="1085088"/>
            <a:ext cx="5388507" cy="56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3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D4D49-DD3B-31C1-92F2-E42E05F4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2D57E59-0E6C-C2F3-33F8-4CB66EA8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National Accounts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9ACF95-07E4-EEB3-79DE-FF4A1CC257BA}"/>
              </a:ext>
            </a:extLst>
          </p:cNvPr>
          <p:cNvSpPr txBox="1">
            <a:spLocks/>
          </p:cNvSpPr>
          <p:nvPr/>
        </p:nvSpPr>
        <p:spPr bwMode="auto">
          <a:xfrm>
            <a:off x="915412" y="5207832"/>
            <a:ext cx="10630412" cy="99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national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accounts extend Sage national accounts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Just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like TaiRox companies extend Sage companies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Members tab provides a convenient list of members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CA1CE-6756-D15A-4068-F739BC3E0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60" y="785813"/>
            <a:ext cx="6786879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1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08C34-B7CF-B6F9-A442-985FF59DE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DB31DB3-697E-3F70-5A42-191A4B49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National Account Overdue Payment Reminders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235562F-51F4-4C67-FCC0-C4CB5250DE04}"/>
              </a:ext>
            </a:extLst>
          </p:cNvPr>
          <p:cNvSpPr txBox="1">
            <a:spLocks/>
          </p:cNvSpPr>
          <p:nvPr/>
        </p:nvSpPr>
        <p:spPr bwMode="auto">
          <a:xfrm>
            <a:off x="915412" y="1013784"/>
            <a:ext cx="10630412" cy="46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Process either company or national account reminders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05B75-4230-33B2-5405-08217F4F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660" y="1597152"/>
            <a:ext cx="9370679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03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C6C47-FBA8-61CB-95A5-43ED3BAEF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D09D23D-FF82-41B3-5B53-41721C5D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Periodic Processing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D5340-4F52-554C-B54A-FFB6D1D6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276159"/>
            <a:ext cx="6800850" cy="2257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FBE71C-5094-7326-787A-E4BB76DC6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63" y="3526578"/>
            <a:ext cx="4330175" cy="3045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BB76B8-65F5-A6F5-8F0A-CDE69C2C4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737" y="3533584"/>
            <a:ext cx="43243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23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5814-EB40-A706-8886-5826B4345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5A81CC5-919B-51BC-9ACE-FCB0D7CC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Scheduler Program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A3AF6F-2FF6-EE46-C4BE-8FC8DD817F5D}"/>
              </a:ext>
            </a:extLst>
          </p:cNvPr>
          <p:cNvSpPr txBox="1">
            <a:spLocks/>
          </p:cNvSpPr>
          <p:nvPr/>
        </p:nvSpPr>
        <p:spPr bwMode="auto">
          <a:xfrm>
            <a:off x="123789" y="1095544"/>
            <a:ext cx="5084283" cy="234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Windows Scheduled Task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Sends "Unprinted" Invoices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Preferred Language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D28D8-CCCB-E3A6-58E6-01A7D8012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844" y="1082097"/>
            <a:ext cx="6748367" cy="47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91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6B2B5-6FC8-67F0-91D2-B2EBAA54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44D1701-EF3D-B4BE-6C43-42FC50FE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 Scheduling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104FD-D9E1-A6C3-2D09-3F222270D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011936"/>
            <a:ext cx="6528140" cy="55673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E196A1-1B9C-F9EB-B32A-A054541FB9B9}"/>
              </a:ext>
            </a:extLst>
          </p:cNvPr>
          <p:cNvSpPr txBox="1">
            <a:spLocks/>
          </p:cNvSpPr>
          <p:nvPr/>
        </p:nvSpPr>
        <p:spPr bwMode="auto">
          <a:xfrm>
            <a:off x="7461504" y="1133856"/>
            <a:ext cx="4511040" cy="359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must be specified that are normally entered interactively or taken from the logged-in user.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8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41AB9-0F50-D0C7-42D4-0E32F711D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1753E6B-D9A5-0D73-A5A3-4BBA3E23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Go-Live Walkthrough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B450DD4-CAE6-C062-F0A7-8B1FBAC984B6}"/>
              </a:ext>
            </a:extLst>
          </p:cNvPr>
          <p:cNvSpPr txBox="1">
            <a:spLocks/>
          </p:cNvSpPr>
          <p:nvPr/>
        </p:nvSpPr>
        <p:spPr bwMode="auto">
          <a:xfrm>
            <a:off x="1177828" y="919361"/>
            <a:ext cx="9026876" cy="5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Standard Steps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Lock Users Out of Production Database, Backup Database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Log into Sage 300, Activate CRM &amp; Collections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Following Your Collections Plan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Optional Fields (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before Syncs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Sync Contacts (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before other Syncs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Sync Companies &amp; National Accounts (if applicable)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Territories and Users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Set up All Collection Options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Standard Steps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Security Groups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Collections Users to Security Groups</a:t>
            </a:r>
          </a:p>
          <a:p>
            <a:pPr eaLnBrk="1" hangingPunct="1"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45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A225F-801F-5931-D162-81FCD997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325D91C-33B6-10C9-9B44-570A78A4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 – Data Integrity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5F798-A770-3D63-7BD8-3B649029E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93938"/>
            <a:ext cx="5562600" cy="2733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A7E23-0BA3-D4F6-9936-95753805B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862" y="1793938"/>
            <a:ext cx="4177559" cy="4764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FD8B22-F9A3-750B-F3C9-E1301178DA87}"/>
              </a:ext>
            </a:extLst>
          </p:cNvPr>
          <p:cNvSpPr txBox="1"/>
          <p:nvPr/>
        </p:nvSpPr>
        <p:spPr>
          <a:xfrm>
            <a:off x="609600" y="987552"/>
            <a:ext cx="374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 Data Integrity</a:t>
            </a:r>
            <a:endParaRPr lang="en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CBF14-53F2-1F88-6334-B4C38C1973E9}"/>
              </a:ext>
            </a:extLst>
          </p:cNvPr>
          <p:cNvSpPr txBox="1"/>
          <p:nvPr/>
        </p:nvSpPr>
        <p:spPr>
          <a:xfrm>
            <a:off x="7040880" y="1005840"/>
            <a:ext cx="374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 Data Integrity</a:t>
            </a:r>
            <a:endParaRPr lang="en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63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03243-989D-387D-90E4-23BD3047C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F50F5A8-C155-CC85-387F-3687430B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 – Install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ECF9D-BF2C-1022-0094-1CD9D721B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605" y="817812"/>
            <a:ext cx="6766789" cy="58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6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75FC2-03B6-1217-7D45-5EE18FDA7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BECC6E7-0888-7555-891B-A15313B5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6AF9B6-2D80-8343-4E29-5950C8DE090D}"/>
              </a:ext>
            </a:extLst>
          </p:cNvPr>
          <p:cNvSpPr txBox="1">
            <a:spLocks/>
          </p:cNvSpPr>
          <p:nvPr/>
        </p:nvSpPr>
        <p:spPr bwMode="auto">
          <a:xfrm>
            <a:off x="1820767" y="1257363"/>
            <a:ext cx="8780463" cy="7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We are stumped by some emails from consultants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42A5A-7271-E49E-B2B4-1A1D6610A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70" y="2145792"/>
            <a:ext cx="9010460" cy="3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9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488CF-71F2-6508-8400-FD379F940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F61A1E6-4CF7-9E0C-EC63-40322D6C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Benefit Notes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3E2ACC-41E9-28F7-2530-878D66099D05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9528272" cy="556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Permanent Records</a:t>
            </a:r>
            <a:endParaRPr kumimoji="0" lang="en-US" alt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 Overdue Invoice is a row in a table, not a transient state</a:t>
            </a:r>
          </a:p>
          <a:p>
            <a:pPr eaLnBrk="1" hangingPunct="1"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Communications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Created automatically when emails are sent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Link an EML file to a customer or a national account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CRM &amp; Collections Companies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Companies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are p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rospects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or customers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Companies extend customers (add fields)</a:t>
            </a:r>
            <a:endParaRPr kumimoji="0" lang="en-US" altLang="en-US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Company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and customer fields are the same size</a:t>
            </a:r>
          </a:p>
        </p:txBody>
      </p:sp>
    </p:spTree>
    <p:extLst>
      <p:ext uri="{BB962C8B-B14F-4D97-AF65-F5344CB8AC3E}">
        <p14:creationId xmlns:p14="http://schemas.microsoft.com/office/powerpoint/2010/main" val="542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7EE76-FE36-F0D6-D94D-90443BBC8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A769B30-114F-CCE4-07CC-A4E95B36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37F893-C7FF-46DE-F8CB-112A97EBBFEE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9439372" cy="500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If You Cannot Drag and Drop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Windows does not allow you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to drag from an insecure area to a secure area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If you run Sage 300 "as admin",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Sage 300 SDK screens are considered secure areas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C9795-5BAB-141B-4200-3D654DADF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A47D13B-F0C2-78C8-E280-7F13AB01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CRM Features – What Does CRM Add?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6E19B9-1969-E096-944A-3E276C65FB30}"/>
              </a:ext>
            </a:extLst>
          </p:cNvPr>
          <p:cNvSpPr txBox="1">
            <a:spLocks/>
          </p:cNvSpPr>
          <p:nvPr/>
        </p:nvSpPr>
        <p:spPr bwMode="auto">
          <a:xfrm>
            <a:off x="719328" y="1133856"/>
            <a:ext cx="10838688" cy="40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Sales Reports Folder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Sales Pipeline, Open Opportunities, Time to Close, Sales Activity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Marketing Folder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Bulk Email Accounts, Send Bulk Email, Contact Groups</a:t>
            </a:r>
            <a:endParaRPr lang="en-US" altLang="en-US" sz="1000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Import/Export Folder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Companies, Contacts, Notes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Cases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Largely replaced by Tasks, Promised Payments, Disputed Invoices</a:t>
            </a:r>
          </a:p>
        </p:txBody>
      </p:sp>
    </p:spTree>
    <p:extLst>
      <p:ext uri="{BB962C8B-B14F-4D97-AF65-F5344CB8AC3E}">
        <p14:creationId xmlns:p14="http://schemas.microsoft.com/office/powerpoint/2010/main" val="40473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62407-CC61-7DBA-9518-9FFB6205A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7CC7BBF-1681-58A9-8CE2-C88F872E9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702" y="177800"/>
            <a:ext cx="3668594" cy="1364397"/>
          </a:xfrm>
        </p:spPr>
        <p:txBody>
          <a:bodyPr/>
          <a:lstStyle/>
          <a:p>
            <a:pPr eaLnBrk="1" hangingPunct="1"/>
            <a:r>
              <a:rPr lang="en-US" altLang="en-US" sz="4800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930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5CF2E-3DA0-7A83-57D0-D89335560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08A4DA9-8962-6CF5-6F6C-A1D11510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Demonstration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089F5-CFFD-D70F-3565-FDBE332C3C87}"/>
              </a:ext>
            </a:extLst>
          </p:cNvPr>
          <p:cNvSpPr txBox="1"/>
          <p:nvPr/>
        </p:nvSpPr>
        <p:spPr>
          <a:xfrm>
            <a:off x="3218688" y="832628"/>
            <a:ext cx="61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into SAMLTD on 4/11/2019</a:t>
            </a:r>
            <a:endParaRPr lang="en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59A2F-C9EA-931F-BFA5-D1FACC67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539" y="1503766"/>
            <a:ext cx="9654921" cy="51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4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796F0-9016-7248-3438-BBB091B72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5DB060C-B5F8-2F50-1323-EA2118DD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Implementation Planning Summary – 4 Phases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B1CD50-2E7C-6579-F761-5095D7B0FBFB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531572" cy="500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1: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Demonstration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Debug your email templates &amp; file storage locations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2: Document Your Installation Plan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Fill in the Collections Implementation Guide with your client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Important: Users, Optional Fields, Communications and Attachments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3: Interactive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Production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Go-Live, following your plan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Review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design decisions with users</a:t>
            </a:r>
            <a:endParaRPr kumimoji="0" lang="en-US" altLang="en-US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4: Scheduled Production (optional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Scale up for large volumes</a:t>
            </a:r>
            <a:endParaRPr kumimoji="0" lang="en-US" altLang="en-US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05218-038D-06B9-0547-E7FCB3343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C43D8F6-D993-AFD4-4E62-C38367BA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Templates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EA5CBA-FF06-667A-40B9-039FA828D744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531572" cy="336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a reasonably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sized logo file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a simple text or HTML editor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only ANSI or UTF-8 characters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Test with multiple email clients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9039F-CFF5-9B10-6B14-1BB79D244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62082CC-2AA1-7457-34CE-ACFFF345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Templates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6F914D-B496-CCD4-7EE5-408332208713}"/>
              </a:ext>
            </a:extLst>
          </p:cNvPr>
          <p:cNvSpPr txBox="1">
            <a:spLocks/>
          </p:cNvSpPr>
          <p:nvPr/>
        </p:nvSpPr>
        <p:spPr bwMode="auto">
          <a:xfrm>
            <a:off x="482600" y="4129921"/>
            <a:ext cx="11023600" cy="231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a reasonably sized logo file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Put embedded logos and pictures in the email templates directory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HTML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below displays a 4kb file and a 4mb file the same way</a:t>
            </a: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400050" lvl="1" indent="0" eaLnBrk="1" hangingPunct="1">
              <a:buNone/>
              <a:defRPr/>
            </a:pPr>
            <a:r>
              <a:rPr lang="en-US" altLang="en-US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</a:t>
            </a:r>
            <a:r>
              <a:rPr lang="en-US" altLang="en-US" dirty="0" err="1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img</a:t>
            </a:r>
            <a:r>
              <a:rPr lang="en-US" altLang="en-US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src</a:t>
            </a:r>
            <a:r>
              <a:rPr lang="en-US" altLang="en-US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="tairox-logo.png" </a:t>
            </a:r>
            <a:r>
              <a:rPr lang="en-US" altLang="en-US" dirty="0">
                <a:solidFill>
                  <a:srgbClr val="008B39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width</a:t>
            </a:r>
            <a:r>
              <a:rPr lang="en-US" altLang="en-US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="106" </a:t>
            </a:r>
            <a:r>
              <a:rPr lang="en-US" altLang="en-US" dirty="0">
                <a:solidFill>
                  <a:srgbClr val="008B39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height</a:t>
            </a:r>
            <a:r>
              <a:rPr lang="en-US" altLang="en-US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="27"&gt;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email body includes an embedded copy of the logo file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F8147-8AC7-9F89-3751-F37DC3BB8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50" y="897128"/>
            <a:ext cx="79629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10880</TotalTime>
  <Words>1455</Words>
  <Application>Microsoft Office PowerPoint</Application>
  <PresentationFormat>Widescreen</PresentationFormat>
  <Paragraphs>274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Courier New</vt:lpstr>
      <vt:lpstr>Tahoma</vt:lpstr>
      <vt:lpstr>Verdana</vt:lpstr>
      <vt:lpstr>Office Theme</vt:lpstr>
      <vt:lpstr>1_Office Theme</vt:lpstr>
      <vt:lpstr>Collections Training </vt:lpstr>
      <vt:lpstr>Collections Training Materials</vt:lpstr>
      <vt:lpstr>Agenda</vt:lpstr>
      <vt:lpstr>Collections Benefits</vt:lpstr>
      <vt:lpstr>Collections Benefit Notes</vt:lpstr>
      <vt:lpstr>Demonstration</vt:lpstr>
      <vt:lpstr>Implementation Planning Summary – 4 Phases</vt:lpstr>
      <vt:lpstr>Email Templates</vt:lpstr>
      <vt:lpstr>Email Templates</vt:lpstr>
      <vt:lpstr>Email Templates</vt:lpstr>
      <vt:lpstr>Email Templates</vt:lpstr>
      <vt:lpstr>Email Templates</vt:lpstr>
      <vt:lpstr>Setup - Options</vt:lpstr>
      <vt:lpstr>Options – Options Tab</vt:lpstr>
      <vt:lpstr>Options – Email Tab</vt:lpstr>
      <vt:lpstr>Options – Email Tab, Send Test Email</vt:lpstr>
      <vt:lpstr>Options – Email Tab, Send Test Email</vt:lpstr>
      <vt:lpstr>Options – Email Tab, Email Archive</vt:lpstr>
      <vt:lpstr>Options – Document Folders Tab</vt:lpstr>
      <vt:lpstr>Options – Document Folders Tab</vt:lpstr>
      <vt:lpstr>Options – Customer PDFs Tab</vt:lpstr>
      <vt:lpstr>Setup – Overdue Payment Reminders</vt:lpstr>
      <vt:lpstr>Overdue Payment Reminders Setup</vt:lpstr>
      <vt:lpstr>Overdue Payment Reminders Setup</vt:lpstr>
      <vt:lpstr>Overdue Payment Reminders Setup</vt:lpstr>
      <vt:lpstr>Overdue Payment Reminders Setup</vt:lpstr>
      <vt:lpstr>Overdue Payment Reminders Setup</vt:lpstr>
      <vt:lpstr>Sending Reminders</vt:lpstr>
      <vt:lpstr>Payment Due Alerts Setup</vt:lpstr>
      <vt:lpstr>Sending Documents Programs</vt:lpstr>
      <vt:lpstr>Accounting Documents Setup</vt:lpstr>
      <vt:lpstr>Send Invoices – Not "Just Like Sage"</vt:lpstr>
      <vt:lpstr>Chasing – Send Ad-Hoc Documents</vt:lpstr>
      <vt:lpstr>View on Dashboard – Never Forget</vt:lpstr>
      <vt:lpstr>Tasks on the Dashboard</vt:lpstr>
      <vt:lpstr>Tracked Invoices on the Dashboard</vt:lpstr>
      <vt:lpstr>Promised Payments on the Dashboard</vt:lpstr>
      <vt:lpstr>View on Calendar</vt:lpstr>
      <vt:lpstr>View on Collections Inquiry</vt:lpstr>
      <vt:lpstr>Collections Reports</vt:lpstr>
      <vt:lpstr>National Accounts</vt:lpstr>
      <vt:lpstr>National Account Overdue Payment Reminders</vt:lpstr>
      <vt:lpstr>Periodic Processing</vt:lpstr>
      <vt:lpstr>Scheduler Program</vt:lpstr>
      <vt:lpstr>Overdue Payment Reminder Scheduling Options</vt:lpstr>
      <vt:lpstr>Go-Live Walkthrough</vt:lpstr>
      <vt:lpstr>Support – Data Integrity</vt:lpstr>
      <vt:lpstr>Support – Install Check</vt:lpstr>
      <vt:lpstr>Support</vt:lpstr>
      <vt:lpstr>Support</vt:lpstr>
      <vt:lpstr>CRM Features – What Does CRM Add?</vt:lpstr>
      <vt:lpstr>Questions?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551</cp:revision>
  <cp:lastPrinted>2015-02-16T21:05:54Z</cp:lastPrinted>
  <dcterms:created xsi:type="dcterms:W3CDTF">2010-07-06T18:35:00Z</dcterms:created>
  <dcterms:modified xsi:type="dcterms:W3CDTF">2025-04-01T21:05:26Z</dcterms:modified>
</cp:coreProperties>
</file>